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6"/>
  </p:notesMasterIdLst>
  <p:handoutMasterIdLst>
    <p:handoutMasterId r:id="rId7"/>
  </p:handoutMasterIdLst>
  <p:sldIdLst>
    <p:sldId id="271" r:id="rId2"/>
    <p:sldId id="269" r:id="rId3"/>
    <p:sldId id="273" r:id="rId4"/>
    <p:sldId id="270" r:id="rId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66"/>
    <a:srgbClr val="FFFF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9" autoAdjust="0"/>
  </p:normalViewPr>
  <p:slideViewPr>
    <p:cSldViewPr>
      <p:cViewPr varScale="1">
        <p:scale>
          <a:sx n="54" d="100"/>
          <a:sy n="54" d="100"/>
        </p:scale>
        <p:origin x="94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614401858304317E-3"/>
          <c:y val="0.22532188841201733"/>
          <c:w val="0.85481997677119759"/>
          <c:h val="0.6244635193133046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1"/>
            </a:solidFill>
            <a:ln w="12637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rgbClr val="99CCFF"/>
              </a:solidFill>
              <a:ln w="12637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8AD5-45D4-B51A-A663021F40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637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8AD5-45D4-B51A-A663021F4029}"/>
              </c:ext>
            </c:extLst>
          </c:dPt>
          <c:dLbls>
            <c:dLbl>
              <c:idx val="0"/>
              <c:layout>
                <c:manualLayout>
                  <c:x val="-0.28729033286727007"/>
                  <c:y val="8.064715452685054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AD5-45D4-B51A-A663021F4029}"/>
                </c:ext>
              </c:extLst>
            </c:dLbl>
            <c:dLbl>
              <c:idx val="1"/>
              <c:layout>
                <c:manualLayout>
                  <c:x val="0.18390377020629453"/>
                  <c:y val="-0.24339812814974801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 sz="800" b="0" i="0" baseline="0" dirty="0"/>
                      <a:t>Non Pathology
60%</a:t>
                    </a:r>
                  </a:p>
                </c:rich>
              </c:tx>
              <c:spPr>
                <a:noFill/>
                <a:ln w="25274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8AD5-45D4-B51A-A663021F4029}"/>
                </c:ext>
              </c:extLst>
            </c:dLbl>
            <c:numFmt formatCode="0%" sourceLinked="0"/>
            <c:spPr>
              <a:noFill/>
              <a:ln w="25274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Pathology</c:v>
                </c:pt>
                <c:pt idx="1">
                  <c:v>Non Pathology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38</c:v>
                </c:pt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D5-45D4-B51A-A663021F402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2"/>
            </a:solidFill>
            <a:ln w="12637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637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8AD5-45D4-B51A-A663021F4029}"/>
              </c:ext>
            </c:extLst>
          </c:dPt>
          <c:cat>
            <c:strRef>
              <c:f>Sheet1!$B$1:$C$1</c:f>
              <c:strCache>
                <c:ptCount val="2"/>
                <c:pt idx="0">
                  <c:v>Pathology</c:v>
                </c:pt>
                <c:pt idx="1">
                  <c:v>Non Pathology</c:v>
                </c:pt>
              </c:strCache>
            </c:strRef>
          </c:cat>
          <c:val>
            <c:numRef>
              <c:f>Sheet1!$B$3:$C$3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7-8AD5-45D4-B51A-A663021F402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hlink"/>
            </a:solidFill>
            <a:ln w="12637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2637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8AD5-45D4-B51A-A663021F40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637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8AD5-45D4-B51A-A663021F4029}"/>
              </c:ext>
            </c:extLst>
          </c:dPt>
          <c:cat>
            <c:strRef>
              <c:f>Sheet1!$B$1:$C$1</c:f>
              <c:strCache>
                <c:ptCount val="2"/>
                <c:pt idx="0">
                  <c:v>Pathology</c:v>
                </c:pt>
                <c:pt idx="1">
                  <c:v>Non Pathology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C-8AD5-45D4-B51A-A663021F40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274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91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098779134295262E-3"/>
          <c:y val="0.18235294117647113"/>
          <c:w val="0.78135405105438405"/>
          <c:h val="0.54901960784313764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  <c:spPr>
        <a:ln>
          <a:solidFill>
            <a:schemeClr val="tx2"/>
          </a:solidFill>
        </a:ln>
      </c:spPr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1098779134295247E-3"/>
          <c:y val="0.18235294117647091"/>
          <c:w val="0.78135405105438405"/>
          <c:h val="0.54901960784313764"/>
        </c:manualLayout>
      </c:layout>
      <c:pie3DChart>
        <c:varyColors val="1"/>
        <c:ser>
          <c:idx val="0"/>
          <c:order val="0"/>
          <c:dPt>
            <c:idx val="8"/>
            <c:bubble3D val="0"/>
            <c:spPr>
              <a:ln>
                <a:solidFill>
                  <a:srgbClr val="000000">
                    <a:alpha val="48000"/>
                  </a:srgb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B90B-4724-8CE6-B0734C829E55}"/>
              </c:ext>
            </c:extLst>
          </c:dPt>
          <c:dLbls>
            <c:dLbl>
              <c:idx val="0"/>
              <c:layout>
                <c:manualLayout>
                  <c:x val="-8.6018523072408024E-2"/>
                  <c:y val="6.755170560354647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90B-4724-8CE6-B0734C829E55}"/>
                </c:ext>
              </c:extLst>
            </c:dLbl>
            <c:dLbl>
              <c:idx val="1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B90B-4724-8CE6-B0734C829E55}"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B90B-4724-8CE6-B0734C829E55}"/>
                </c:ext>
              </c:extLst>
            </c:dLbl>
            <c:dLbl>
              <c:idx val="7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B90B-4724-8CE6-B0734C829E55}"/>
                </c:ext>
              </c:extLst>
            </c:dLbl>
            <c:dLbl>
              <c:idx val="9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B90B-4724-8CE6-B0734C829E55}"/>
                </c:ext>
              </c:extLst>
            </c:dLbl>
            <c:dLbl>
              <c:idx val="11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B90B-4724-8CE6-B0734C829E55}"/>
                </c:ext>
              </c:extLst>
            </c:dLbl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Sheet1!$B$1:$O$1</c:f>
              <c:strCache>
                <c:ptCount val="14"/>
                <c:pt idx="0">
                  <c:v>MED</c:v>
                </c:pt>
                <c:pt idx="1">
                  <c:v>SURG</c:v>
                </c:pt>
                <c:pt idx="2">
                  <c:v>DERM</c:v>
                </c:pt>
                <c:pt idx="3">
                  <c:v>OB/GYN</c:v>
                </c:pt>
                <c:pt idx="4">
                  <c:v>ENT</c:v>
                </c:pt>
                <c:pt idx="5">
                  <c:v>ANESTH</c:v>
                </c:pt>
                <c:pt idx="6">
                  <c:v>PEDS</c:v>
                </c:pt>
                <c:pt idx="7">
                  <c:v>RAD</c:v>
                </c:pt>
                <c:pt idx="8">
                  <c:v>OPTHAL</c:v>
                </c:pt>
                <c:pt idx="9">
                  <c:v>FAM MED</c:v>
                </c:pt>
                <c:pt idx="10">
                  <c:v>ER</c:v>
                </c:pt>
                <c:pt idx="11">
                  <c:v>PSYCH</c:v>
                </c:pt>
                <c:pt idx="12">
                  <c:v>NEURO</c:v>
                </c:pt>
                <c:pt idx="13">
                  <c:v>RES</c:v>
                </c:pt>
              </c:strCache>
            </c:strRef>
          </c:cat>
          <c:val>
            <c:numRef>
              <c:f>Sheet1!$B$2:$O$2</c:f>
              <c:numCache>
                <c:formatCode>General</c:formatCode>
                <c:ptCount val="14"/>
                <c:pt idx="0">
                  <c:v>36</c:v>
                </c:pt>
                <c:pt idx="1">
                  <c:v>8</c:v>
                </c:pt>
                <c:pt idx="2">
                  <c:v>15</c:v>
                </c:pt>
                <c:pt idx="3">
                  <c:v>4</c:v>
                </c:pt>
                <c:pt idx="4">
                  <c:v>2</c:v>
                </c:pt>
                <c:pt idx="5">
                  <c:v>2</c:v>
                </c:pt>
                <c:pt idx="6">
                  <c:v>11</c:v>
                </c:pt>
                <c:pt idx="7">
                  <c:v>6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6</c:v>
                </c:pt>
                <c:pt idx="12">
                  <c:v>2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90B-4724-8CE6-B0734C829E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83456681882373918"/>
          <c:y val="1.8988416802855203E-2"/>
          <c:w val="0.15665643903613863"/>
          <c:h val="0.93927699341714899"/>
        </c:manualLayout>
      </c:layout>
      <c:overlay val="0"/>
      <c:spPr>
        <a:ln>
          <a:solidFill>
            <a:schemeClr val="tx2"/>
          </a:solidFill>
        </a:ln>
      </c:spPr>
    </c:legend>
    <c:plotVisOnly val="1"/>
    <c:dispBlanksAs val="zero"/>
    <c:showDLblsOverMax val="0"/>
  </c:chart>
  <c:txPr>
    <a:bodyPr/>
    <a:lstStyle/>
    <a:p>
      <a:pPr>
        <a:defRPr sz="105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A7F9D3-0221-4483-9C36-41CA1270B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98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410816A-DE08-45B5-9E57-EDE25F451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11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EB743-718B-48B9-B86F-B1FA2254B5D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46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732CB8-1CB3-4F16-B73F-6B4ECE4AED5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732CB8-1CB3-4F16-B73F-6B4ECE4AED52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790575" cy="68580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>
              <a:latin typeface="Arial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914400" y="2971800"/>
            <a:ext cx="7696200" cy="0"/>
          </a:xfrm>
          <a:prstGeom prst="line">
            <a:avLst/>
          </a:prstGeom>
          <a:noFill/>
          <a:ln w="38100">
            <a:solidFill>
              <a:srgbClr val="D50526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4953000"/>
            <a:ext cx="1149350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7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960438"/>
            <a:ext cx="7772400" cy="731837"/>
          </a:xfrm>
        </p:spPr>
        <p:txBody>
          <a:bodyPr anchor="b">
            <a:sp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Project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2813" y="3478213"/>
            <a:ext cx="6400800" cy="1560512"/>
          </a:xfrm>
        </p:spPr>
        <p:txBody>
          <a:bodyPr lIns="0" tIns="0" rIns="0" bIns="0">
            <a:spAutoFit/>
          </a:bodyPr>
          <a:lstStyle>
            <a:lvl1pPr marL="0" indent="0">
              <a:lnSpc>
                <a:spcPct val="150000"/>
              </a:lnSpc>
              <a:buFont typeface="Wingdings" pitchFamily="2" charset="2"/>
              <a:buNone/>
              <a:defRPr sz="3200">
                <a:solidFill>
                  <a:srgbClr val="000066"/>
                </a:solidFill>
              </a:defRPr>
            </a:lvl1pPr>
          </a:lstStyle>
          <a:p>
            <a:r>
              <a:rPr lang="en-US"/>
              <a:t>Title/Author</a:t>
            </a:r>
          </a:p>
          <a:p>
            <a:r>
              <a:rPr lang="en-US"/>
              <a:t>Date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94A5F-E851-4C41-87DD-C4B3E79AC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22885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4800"/>
            <a:ext cx="653415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5A44E-8B4A-4B42-8B83-09333E4EB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33400" y="17526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C78EF-22B7-49DB-8650-F6B45E110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7526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3886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20D64-56CA-498F-9FBF-40657DD57A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7526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3400" y="3886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495800" y="1752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EA268-3A0E-4BB4-A073-03DF42A32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CFC50-0AD5-4B56-88A9-52A9A35D2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EBE49-EF89-400B-8EC5-12DA3E710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F2E05-56F7-44C0-9352-54AF98A441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32A6C-594D-4D04-81BB-4AB9CD0E3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9898B-A8C4-40D5-A671-D4368AC64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73865-E988-4714-8887-AB8688B63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9578E-9CDD-4650-A60A-070D43C11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116E8-148F-40E4-8838-6831DC498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6858000" y="0"/>
            <a:ext cx="2286000" cy="1295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33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3672B82C-8DE8-4D06-9210-3C3529459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4800"/>
            <a:ext cx="891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6503" name="Line 7"/>
          <p:cNvSpPr>
            <a:spLocks noChangeShapeType="1"/>
          </p:cNvSpPr>
          <p:nvPr userDrawn="1"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D5052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D5052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D5052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D5052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D5052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D5052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D5052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D5052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D5052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D50526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5052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5052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5052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5052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5052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5052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5052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50526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39700"/>
            <a:ext cx="7772400" cy="26797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/>
              <a:t>POST-SOPHOMORE FELLOWSHIP PROGRAM IN PATHOLOGY AND SCHOLARLY PURSUIT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124200"/>
            <a:ext cx="8534400" cy="3551742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ct val="15000"/>
              </a:spcBef>
            </a:pPr>
            <a:r>
              <a:rPr lang="en-US" sz="2800" dirty="0"/>
              <a:t>University of Pennsylvania Medical Center</a:t>
            </a:r>
            <a:br>
              <a:rPr lang="en-US" sz="2800" dirty="0"/>
            </a:br>
            <a:r>
              <a:rPr lang="en-US" sz="2800" dirty="0"/>
              <a:t>Department of Pathology &amp; Laboratory Medicine</a:t>
            </a:r>
          </a:p>
          <a:p>
            <a:pPr eaLnBrk="1" hangingPunct="1">
              <a:lnSpc>
                <a:spcPct val="115000"/>
              </a:lnSpc>
              <a:spcBef>
                <a:spcPct val="15000"/>
              </a:spcBef>
            </a:pPr>
            <a:endParaRPr lang="en-US" sz="4400" dirty="0"/>
          </a:p>
          <a:p>
            <a:pPr eaLnBrk="1" hangingPunct="1">
              <a:lnSpc>
                <a:spcPct val="115000"/>
              </a:lnSpc>
              <a:spcBef>
                <a:spcPct val="15000"/>
              </a:spcBef>
            </a:pPr>
            <a:r>
              <a:rPr lang="en-US" sz="2800" dirty="0"/>
              <a:t>Cindy McGrath, MD </a:t>
            </a:r>
          </a:p>
          <a:p>
            <a:pPr eaLnBrk="1" hangingPunct="1">
              <a:lnSpc>
                <a:spcPct val="115000"/>
              </a:lnSpc>
              <a:spcBef>
                <a:spcPct val="15000"/>
              </a:spcBef>
            </a:pPr>
            <a:r>
              <a:rPr lang="en-US" sz="2800" dirty="0"/>
              <a:t>Professor, Academic Clinician</a:t>
            </a:r>
          </a:p>
          <a:p>
            <a:pPr eaLnBrk="1" hangingPunct="1">
              <a:lnSpc>
                <a:spcPct val="115000"/>
              </a:lnSpc>
              <a:spcBef>
                <a:spcPct val="15000"/>
              </a:spcBef>
            </a:pPr>
            <a:r>
              <a:rPr lang="en-US" sz="2800" dirty="0"/>
              <a:t>Director of Student Fellowship in Pathology</a:t>
            </a:r>
          </a:p>
        </p:txBody>
      </p:sp>
    </p:spTree>
    <p:extLst>
      <p:ext uri="{BB962C8B-B14F-4D97-AF65-F5344CB8AC3E}">
        <p14:creationId xmlns:p14="http://schemas.microsoft.com/office/powerpoint/2010/main" val="813683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447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D5052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1143000"/>
          </a:xfrm>
        </p:spPr>
        <p:txBody>
          <a:bodyPr>
            <a:noAutofit/>
          </a:bodyPr>
          <a:lstStyle/>
          <a:p>
            <a:pPr lvl="0"/>
            <a:r>
              <a:rPr lang="en-US" sz="3500" b="1" dirty="0"/>
              <a:t>Student Fellowship Program in Pathology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10600" cy="5105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Unique work-study experience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600" b="1" i="1" dirty="0"/>
              <a:t>Experience and education is beneficial to </a:t>
            </a:r>
            <a:r>
              <a:rPr lang="en-US" sz="1600" b="1" i="1" u="sng" dirty="0"/>
              <a:t>ANY</a:t>
            </a:r>
            <a:r>
              <a:rPr lang="en-US" sz="1600" b="1" i="1" dirty="0"/>
              <a:t> future career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Year long program includes rotations in Anatomic and/or Clinical Pathology in which the student fellow takes on clinical responsibilities comparable to that of a first year resident PGY-1 for 9 months, in addition to: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Dedicated research project of choice for 3 months with guidance and mentoring provided—typically results in national meeting presentation and publication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Fellowship is tailored to the individual’s interests with appropriate rotations and electives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600" i="1" dirty="0">
                <a:solidFill>
                  <a:srgbClr val="000066"/>
                </a:solidFill>
              </a:rPr>
              <a:t>Fulfills Scholarly Pursuit Requirement</a:t>
            </a:r>
          </a:p>
          <a:p>
            <a:pPr eaLnBrk="1" hangingPunct="1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Stipend:  $27,000 + Student Fees + Insurance (apply towards following year’s tuition or as a monthly stipend)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rgbClr val="000066"/>
                </a:solidFill>
              </a:rPr>
              <a:t>Application (Sept thru Jan preferred for upcoming start June/July), CV, references, interview (2 positions)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rgbClr val="FF0000"/>
                </a:solidFill>
              </a:rPr>
              <a:t>cindy.mcgrath@pennmedicine.upenn.edu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rgbClr val="000066"/>
                </a:solidFill>
              </a:rPr>
              <a:t>Recent student fellows: Travis Hoover, Caroline Kim, Joseph Kim, Mike Baer, Esther Baranov, Clayton </a:t>
            </a:r>
            <a:r>
              <a:rPr lang="en-US" sz="1600" dirty="0" err="1">
                <a:solidFill>
                  <a:srgbClr val="000066"/>
                </a:solidFill>
              </a:rPr>
              <a:t>Marcinak</a:t>
            </a:r>
            <a:endParaRPr lang="en-US" sz="1600" dirty="0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/>
              <a:t>Student Fellowship Rotations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200" i="1" dirty="0">
                <a:solidFill>
                  <a:srgbClr val="000066"/>
                </a:solidFill>
              </a:rPr>
              <a:t>Anatomic Pathology</a:t>
            </a:r>
          </a:p>
          <a:p>
            <a:pPr eaLnBrk="1" hangingPunct="1"/>
            <a:r>
              <a:rPr lang="en-US" sz="2900" dirty="0"/>
              <a:t>Surgical Pathology</a:t>
            </a:r>
            <a:endParaRPr lang="en-US" sz="2900" dirty="0">
              <a:cs typeface="Arial" charset="0"/>
            </a:endParaRPr>
          </a:p>
          <a:p>
            <a:pPr eaLnBrk="1" hangingPunct="1"/>
            <a:r>
              <a:rPr lang="en-US" sz="2900" dirty="0"/>
              <a:t>Cytopathology</a:t>
            </a:r>
          </a:p>
          <a:p>
            <a:pPr eaLnBrk="1" hangingPunct="1"/>
            <a:r>
              <a:rPr lang="en-US" sz="2900" dirty="0"/>
              <a:t>Medical Pathology or Autopsy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828800"/>
            <a:ext cx="434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i="1" dirty="0">
                <a:solidFill>
                  <a:srgbClr val="000066"/>
                </a:solidFill>
              </a:rPr>
              <a:t>Clinical Pathology or Laboratory Medicine</a:t>
            </a:r>
          </a:p>
          <a:p>
            <a:pPr eaLnBrk="1" hangingPunct="1">
              <a:lnSpc>
                <a:spcPct val="90000"/>
              </a:lnSpc>
            </a:pPr>
            <a:r>
              <a:rPr lang="en-US" sz="2900" dirty="0"/>
              <a:t>Transfusion Medicine</a:t>
            </a:r>
          </a:p>
          <a:p>
            <a:pPr eaLnBrk="1" hangingPunct="1">
              <a:lnSpc>
                <a:spcPct val="90000"/>
              </a:lnSpc>
            </a:pPr>
            <a:r>
              <a:rPr lang="en-US" sz="2900" dirty="0" err="1"/>
              <a:t>Hematopathology</a:t>
            </a:r>
            <a:endParaRPr lang="en-US" sz="2900" dirty="0"/>
          </a:p>
          <a:p>
            <a:pPr eaLnBrk="1" hangingPunct="1">
              <a:lnSpc>
                <a:spcPct val="90000"/>
              </a:lnSpc>
            </a:pPr>
            <a:r>
              <a:rPr lang="en-US" sz="2900" dirty="0"/>
              <a:t>Coagulation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900" dirty="0"/>
              <a:t>Chemistry</a:t>
            </a:r>
          </a:p>
          <a:p>
            <a:pPr eaLnBrk="1" hangingPunct="1">
              <a:lnSpc>
                <a:spcPct val="90000"/>
              </a:lnSpc>
            </a:pPr>
            <a:r>
              <a:rPr lang="en-US" sz="2900" dirty="0"/>
              <a:t>Immunology</a:t>
            </a:r>
          </a:p>
          <a:p>
            <a:pPr eaLnBrk="1" hangingPunct="1">
              <a:lnSpc>
                <a:spcPct val="90000"/>
              </a:lnSpc>
            </a:pPr>
            <a:r>
              <a:rPr lang="en-US" sz="2900" dirty="0"/>
              <a:t>Microbiology</a:t>
            </a:r>
          </a:p>
          <a:p>
            <a:pPr eaLnBrk="1" hangingPunct="1">
              <a:lnSpc>
                <a:spcPct val="90000"/>
              </a:lnSpc>
            </a:pPr>
            <a:r>
              <a:rPr lang="en-US" sz="2900" dirty="0"/>
              <a:t>Molecular Pathology/ </a:t>
            </a:r>
            <a:r>
              <a:rPr lang="en-US" sz="2400" dirty="0"/>
              <a:t>Center for Personalized Diagnostics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038600" y="2286000"/>
            <a:ext cx="4854575" cy="3994150"/>
            <a:chOff x="2544" y="1440"/>
            <a:chExt cx="3058" cy="2516"/>
          </a:xfrm>
        </p:grpSpPr>
        <p:sp>
          <p:nvSpPr>
            <p:cNvPr id="8199" name="Rectangle 5"/>
            <p:cNvSpPr>
              <a:spLocks noChangeArrowheads="1"/>
            </p:cNvSpPr>
            <p:nvPr/>
          </p:nvSpPr>
          <p:spPr bwMode="auto">
            <a:xfrm>
              <a:off x="2544" y="1440"/>
              <a:ext cx="274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rgbClr val="CC0000"/>
                  </a:solidFill>
                  <a:latin typeface="Arial Black" pitchFamily="34" charset="0"/>
                </a:rPr>
                <a:t>√</a:t>
              </a:r>
            </a:p>
          </p:txBody>
        </p:sp>
        <p:sp>
          <p:nvSpPr>
            <p:cNvPr id="8200" name="Rectangle 6"/>
            <p:cNvSpPr>
              <a:spLocks noChangeArrowheads="1"/>
            </p:cNvSpPr>
            <p:nvPr/>
          </p:nvSpPr>
          <p:spPr bwMode="auto">
            <a:xfrm>
              <a:off x="2544" y="2160"/>
              <a:ext cx="274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rgbClr val="CC0000"/>
                  </a:solidFill>
                  <a:latin typeface="Arial Black" pitchFamily="34" charset="0"/>
                </a:rPr>
                <a:t>√</a:t>
              </a:r>
            </a:p>
          </p:txBody>
        </p:sp>
        <p:sp>
          <p:nvSpPr>
            <p:cNvPr id="8201" name="Rectangle 7"/>
            <p:cNvSpPr>
              <a:spLocks noChangeArrowheads="1"/>
            </p:cNvSpPr>
            <p:nvPr/>
          </p:nvSpPr>
          <p:spPr bwMode="auto">
            <a:xfrm>
              <a:off x="2544" y="1776"/>
              <a:ext cx="274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 dirty="0">
                  <a:solidFill>
                    <a:srgbClr val="CC0000"/>
                  </a:solidFill>
                  <a:latin typeface="Arial Black" pitchFamily="34" charset="0"/>
                </a:rPr>
                <a:t>√</a:t>
              </a:r>
            </a:p>
          </p:txBody>
        </p:sp>
        <p:sp>
          <p:nvSpPr>
            <p:cNvPr id="8202" name="Rectangle 8"/>
            <p:cNvSpPr>
              <a:spLocks noChangeArrowheads="1"/>
            </p:cNvSpPr>
            <p:nvPr/>
          </p:nvSpPr>
          <p:spPr bwMode="auto">
            <a:xfrm>
              <a:off x="5328" y="1728"/>
              <a:ext cx="274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rgbClr val="CC0000"/>
                  </a:solidFill>
                  <a:latin typeface="Arial Black" pitchFamily="34" charset="0"/>
                </a:rPr>
                <a:t>√</a:t>
              </a:r>
            </a:p>
          </p:txBody>
        </p:sp>
        <p:sp>
          <p:nvSpPr>
            <p:cNvPr id="8203" name="Rectangle 9"/>
            <p:cNvSpPr>
              <a:spLocks noChangeArrowheads="1"/>
            </p:cNvSpPr>
            <p:nvPr/>
          </p:nvSpPr>
          <p:spPr bwMode="auto">
            <a:xfrm>
              <a:off x="5328" y="3552"/>
              <a:ext cx="274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rgbClr val="CC0000"/>
                  </a:solidFill>
                  <a:latin typeface="Arial Black" pitchFamily="34" charset="0"/>
                </a:rPr>
                <a:t>√</a:t>
              </a:r>
            </a:p>
          </p:txBody>
        </p:sp>
        <p:sp>
          <p:nvSpPr>
            <p:cNvPr id="8204" name="Rectangle 10"/>
            <p:cNvSpPr>
              <a:spLocks noChangeArrowheads="1"/>
            </p:cNvSpPr>
            <p:nvPr/>
          </p:nvSpPr>
          <p:spPr bwMode="auto">
            <a:xfrm>
              <a:off x="5314" y="3216"/>
              <a:ext cx="274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rgbClr val="CC0000"/>
                  </a:solidFill>
                  <a:latin typeface="Arial Black" pitchFamily="34" charset="0"/>
                </a:rPr>
                <a:t>√</a:t>
              </a:r>
            </a:p>
          </p:txBody>
        </p:sp>
        <p:sp>
          <p:nvSpPr>
            <p:cNvPr id="8205" name="Rectangle 11"/>
            <p:cNvSpPr>
              <a:spLocks noChangeArrowheads="1"/>
            </p:cNvSpPr>
            <p:nvPr/>
          </p:nvSpPr>
          <p:spPr bwMode="auto">
            <a:xfrm>
              <a:off x="5328" y="2064"/>
              <a:ext cx="274" cy="40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600" b="1">
                  <a:solidFill>
                    <a:srgbClr val="CC0000"/>
                  </a:solidFill>
                  <a:latin typeface="Arial Black" pitchFamily="34" charset="0"/>
                </a:rPr>
                <a:t>√</a:t>
              </a:r>
            </a:p>
          </p:txBody>
        </p:sp>
      </p:grpSp>
      <p:sp>
        <p:nvSpPr>
          <p:cNvPr id="169997" name="Text Box 13"/>
          <p:cNvSpPr txBox="1">
            <a:spLocks noChangeArrowheads="1"/>
          </p:cNvSpPr>
          <p:nvPr/>
        </p:nvSpPr>
        <p:spPr bwMode="auto">
          <a:xfrm>
            <a:off x="609600" y="4648200"/>
            <a:ext cx="3810000" cy="1743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05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i="1">
                <a:solidFill>
                  <a:srgbClr val="CC0000"/>
                </a:solidFill>
                <a:latin typeface="Arial" charset="0"/>
              </a:rPr>
              <a:t>Medical Examiner’s Office</a:t>
            </a:r>
          </a:p>
          <a:p>
            <a:pPr algn="l">
              <a:lnSpc>
                <a:spcPct val="105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i="1">
                <a:solidFill>
                  <a:srgbClr val="CC0000"/>
                </a:solidFill>
                <a:latin typeface="Arial" charset="0"/>
              </a:rPr>
              <a:t>Dermatopathology</a:t>
            </a:r>
          </a:p>
          <a:p>
            <a:pPr algn="l">
              <a:lnSpc>
                <a:spcPct val="105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i="1">
                <a:solidFill>
                  <a:srgbClr val="CC0000"/>
                </a:solidFill>
                <a:latin typeface="Arial" charset="0"/>
              </a:rPr>
              <a:t>Pediatric Pathology</a:t>
            </a:r>
          </a:p>
          <a:p>
            <a:pPr algn="l">
              <a:lnSpc>
                <a:spcPct val="105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i="1">
                <a:solidFill>
                  <a:srgbClr val="CC0000"/>
                </a:solidFill>
                <a:latin typeface="Arial" charset="0"/>
              </a:rPr>
              <a:t>GI Pathology</a:t>
            </a:r>
          </a:p>
        </p:txBody>
      </p:sp>
    </p:spTree>
    <p:extLst>
      <p:ext uri="{BB962C8B-B14F-4D97-AF65-F5344CB8AC3E}">
        <p14:creationId xmlns:p14="http://schemas.microsoft.com/office/powerpoint/2010/main" val="3777149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14478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algn="l">
              <a:defRPr/>
            </a:pPr>
            <a:endParaRPr lang="en-US" sz="4400" kern="0" dirty="0">
              <a:solidFill>
                <a:srgbClr val="D5052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1143000"/>
          </a:xfrm>
        </p:spPr>
        <p:txBody>
          <a:bodyPr>
            <a:noAutofit/>
          </a:bodyPr>
          <a:lstStyle/>
          <a:p>
            <a:pPr lvl="0"/>
            <a:r>
              <a:rPr lang="en-US" sz="3500" b="1" dirty="0"/>
              <a:t>Student Fellowship Program in Pathology 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535117"/>
              </p:ext>
            </p:extLst>
          </p:nvPr>
        </p:nvGraphicFramePr>
        <p:xfrm>
          <a:off x="3962400" y="1246162"/>
          <a:ext cx="4408446" cy="2384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409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16617070"/>
              </p:ext>
            </p:extLst>
          </p:nvPr>
        </p:nvGraphicFramePr>
        <p:xfrm>
          <a:off x="76200" y="1676400"/>
          <a:ext cx="3429000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4" imgW="1984756" imgH="2768058" progId="Photoshop.Image.8">
                  <p:embed/>
                </p:oleObj>
              </mc:Choice>
              <mc:Fallback>
                <p:oleObj name="Image" r:id="rId4" imgW="1984756" imgH="2768058" progId="Photoshop.Image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676400"/>
                        <a:ext cx="3429000" cy="434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099888"/>
              </p:ext>
            </p:extLst>
          </p:nvPr>
        </p:nvGraphicFramePr>
        <p:xfrm>
          <a:off x="3388822" y="3630638"/>
          <a:ext cx="5638800" cy="3162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Down Arrow 2"/>
          <p:cNvSpPr/>
          <p:nvPr/>
        </p:nvSpPr>
        <p:spPr bwMode="auto">
          <a:xfrm>
            <a:off x="5486400" y="3429000"/>
            <a:ext cx="381000" cy="685800"/>
          </a:xfrm>
          <a:prstGeom prst="down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8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186388"/>
              </p:ext>
            </p:extLst>
          </p:nvPr>
        </p:nvGraphicFramePr>
        <p:xfrm>
          <a:off x="3657600" y="3709309"/>
          <a:ext cx="5311775" cy="2978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87523482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_ library version">
  <a:themeElements>
    <a:clrScheme name="Master Slide_ library versio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aster Slide_ library ver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_ library vers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_ library vers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_ library vers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_ library vers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_ library vers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_ library vers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_ library vers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4117</TotalTime>
  <Words>259</Words>
  <Application>Microsoft Office PowerPoint</Application>
  <PresentationFormat>On-screen Show (4:3)</PresentationFormat>
  <Paragraphs>46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Times New Roman</vt:lpstr>
      <vt:lpstr>Wingdings</vt:lpstr>
      <vt:lpstr>Master Slide_ library version</vt:lpstr>
      <vt:lpstr>Image</vt:lpstr>
      <vt:lpstr>POST-SOPHOMORE FELLOWSHIP PROGRAM IN PATHOLOGY AND SCHOLARLY PURSUIT</vt:lpstr>
      <vt:lpstr>Student Fellowship Program in Pathology </vt:lpstr>
      <vt:lpstr>Student Fellowship Rotations</vt:lpstr>
      <vt:lpstr>Student Fellowship Program in Pathology </vt:lpstr>
    </vt:vector>
  </TitlesOfParts>
  <Company>HUP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McGrath</dc:creator>
  <cp:lastModifiedBy>Portacio, Francia</cp:lastModifiedBy>
  <cp:revision>108</cp:revision>
  <cp:lastPrinted>1601-01-01T00:00:00Z</cp:lastPrinted>
  <dcterms:created xsi:type="dcterms:W3CDTF">2003-01-15T20:43:38Z</dcterms:created>
  <dcterms:modified xsi:type="dcterms:W3CDTF">2021-09-17T15:38:41Z</dcterms:modified>
</cp:coreProperties>
</file>